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0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900"/>
    <a:srgbClr val="FF1B9C"/>
    <a:srgbClr val="00B4FF"/>
    <a:srgbClr val="FF00FF"/>
    <a:srgbClr val="0000FF"/>
    <a:srgbClr val="FF0066"/>
    <a:srgbClr val="F6910A"/>
    <a:srgbClr val="100384"/>
    <a:srgbClr val="FF0181"/>
    <a:srgbClr val="00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85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83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79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916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461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909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4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916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73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101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98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355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3894-6913-46BF-847E-334ABF78DD7E}" type="datetimeFigureOut">
              <a:rPr lang="es-PE" smtClean="0"/>
              <a:t>10/10/2018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6281-87F5-4286-A34A-BC7A217ACC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817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07819" y="1807817"/>
            <a:ext cx="6855794" cy="324015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06678" y="-2"/>
            <a:ext cx="3485322" cy="2445026"/>
          </a:xfrm>
          <a:prstGeom prst="rect">
            <a:avLst/>
          </a:prstGeom>
          <a:solidFill>
            <a:srgbClr val="00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8706677" y="2206487"/>
            <a:ext cx="3485321" cy="2445026"/>
          </a:xfrm>
          <a:prstGeom prst="rect">
            <a:avLst/>
          </a:prstGeom>
          <a:solidFill>
            <a:srgbClr val="FF1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8706674" y="4412974"/>
            <a:ext cx="3485324" cy="2445026"/>
          </a:xfrm>
          <a:prstGeom prst="rect">
            <a:avLst/>
          </a:prstGeom>
          <a:solidFill>
            <a:srgbClr val="FDF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3284998" y="1232239"/>
            <a:ext cx="54216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latin typeface="Madeleina Sans" panose="02000500000000000000" pitchFamily="2" charset="0"/>
              </a:rPr>
              <a:t>TEORÍA </a:t>
            </a:r>
          </a:p>
          <a:p>
            <a:r>
              <a:rPr lang="es-ES" sz="8800" b="1" dirty="0" smtClean="0">
                <a:latin typeface="Madeleina Sans" panose="02000500000000000000" pitchFamily="2" charset="0"/>
              </a:rPr>
              <a:t>     DEL</a:t>
            </a:r>
          </a:p>
          <a:p>
            <a:r>
              <a:rPr lang="es-ES" sz="8800" b="1" dirty="0" smtClean="0">
                <a:latin typeface="Madeleina Sans" panose="02000500000000000000" pitchFamily="2" charset="0"/>
              </a:rPr>
              <a:t>       COLOR </a:t>
            </a:r>
            <a:endParaRPr lang="es-PE" sz="8800" b="1" dirty="0">
              <a:latin typeface="Madeleina Sans" panose="020005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706674" y="4670962"/>
            <a:ext cx="74543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Madeleina Sans" panose="02000500000000000000" pitchFamily="2" charset="0"/>
              </a:rPr>
              <a:t>Por :</a:t>
            </a:r>
          </a:p>
          <a:p>
            <a:r>
              <a:rPr lang="es-ES" sz="3200" dirty="0" smtClean="0">
                <a:latin typeface="Madeleina Sans" panose="02000500000000000000" pitchFamily="2" charset="0"/>
              </a:rPr>
              <a:t> Mónica Apancho</a:t>
            </a:r>
          </a:p>
          <a:p>
            <a:r>
              <a:rPr lang="es-ES" sz="3200" dirty="0" smtClean="0">
                <a:latin typeface="Madeleina Sans" panose="02000500000000000000" pitchFamily="2" charset="0"/>
              </a:rPr>
              <a:t> Liz Samayani</a:t>
            </a:r>
          </a:p>
          <a:p>
            <a:r>
              <a:rPr lang="es-ES" sz="3200" dirty="0" smtClean="0">
                <a:latin typeface="Madeleina Sans" panose="02000500000000000000" pitchFamily="2" charset="0"/>
              </a:rPr>
              <a:t> Sergio Zuñiga</a:t>
            </a:r>
            <a:endParaRPr lang="es-PE" sz="3200" dirty="0">
              <a:latin typeface="Madeleina Sa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6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1827565" cy="6858000"/>
          </a:xfrm>
          <a:custGeom>
            <a:avLst/>
            <a:gdLst>
              <a:gd name="connsiteX0" fmla="*/ 0 w 10038522"/>
              <a:gd name="connsiteY0" fmla="*/ 0 h 5406887"/>
              <a:gd name="connsiteX1" fmla="*/ 10038522 w 10038522"/>
              <a:gd name="connsiteY1" fmla="*/ 0 h 5406887"/>
              <a:gd name="connsiteX2" fmla="*/ 10038522 w 10038522"/>
              <a:gd name="connsiteY2" fmla="*/ 5406887 h 5406887"/>
              <a:gd name="connsiteX3" fmla="*/ 0 w 10038522"/>
              <a:gd name="connsiteY3" fmla="*/ 5406887 h 5406887"/>
              <a:gd name="connsiteX4" fmla="*/ 0 w 10038522"/>
              <a:gd name="connsiteY4" fmla="*/ 0 h 5406887"/>
              <a:gd name="connsiteX0" fmla="*/ 795131 w 10833653"/>
              <a:gd name="connsiteY0" fmla="*/ 0 h 6301409"/>
              <a:gd name="connsiteX1" fmla="*/ 10833653 w 10833653"/>
              <a:gd name="connsiteY1" fmla="*/ 0 h 6301409"/>
              <a:gd name="connsiteX2" fmla="*/ 10833653 w 10833653"/>
              <a:gd name="connsiteY2" fmla="*/ 5406887 h 6301409"/>
              <a:gd name="connsiteX3" fmla="*/ 0 w 10833653"/>
              <a:gd name="connsiteY3" fmla="*/ 6301409 h 6301409"/>
              <a:gd name="connsiteX4" fmla="*/ 795131 w 10833653"/>
              <a:gd name="connsiteY4" fmla="*/ 0 h 6301409"/>
              <a:gd name="connsiteX0" fmla="*/ 795131 w 12066106"/>
              <a:gd name="connsiteY0" fmla="*/ 0 h 6301409"/>
              <a:gd name="connsiteX1" fmla="*/ 10833653 w 12066106"/>
              <a:gd name="connsiteY1" fmla="*/ 0 h 6301409"/>
              <a:gd name="connsiteX2" fmla="*/ 12066106 w 12066106"/>
              <a:gd name="connsiteY2" fmla="*/ 6301409 h 6301409"/>
              <a:gd name="connsiteX3" fmla="*/ 0 w 12066106"/>
              <a:gd name="connsiteY3" fmla="*/ 6301409 h 6301409"/>
              <a:gd name="connsiteX4" fmla="*/ 795131 w 12066106"/>
              <a:gd name="connsiteY4" fmla="*/ 0 h 6301409"/>
              <a:gd name="connsiteX0" fmla="*/ 795131 w 12066106"/>
              <a:gd name="connsiteY0" fmla="*/ 0 h 6301409"/>
              <a:gd name="connsiteX1" fmla="*/ 11350488 w 12066106"/>
              <a:gd name="connsiteY1" fmla="*/ 934279 h 6301409"/>
              <a:gd name="connsiteX2" fmla="*/ 12066106 w 12066106"/>
              <a:gd name="connsiteY2" fmla="*/ 6301409 h 6301409"/>
              <a:gd name="connsiteX3" fmla="*/ 0 w 12066106"/>
              <a:gd name="connsiteY3" fmla="*/ 6301409 h 6301409"/>
              <a:gd name="connsiteX4" fmla="*/ 795131 w 12066106"/>
              <a:gd name="connsiteY4" fmla="*/ 0 h 6301409"/>
              <a:gd name="connsiteX0" fmla="*/ 874645 w 12066106"/>
              <a:gd name="connsiteY0" fmla="*/ 0 h 6301409"/>
              <a:gd name="connsiteX1" fmla="*/ 11350488 w 12066106"/>
              <a:gd name="connsiteY1" fmla="*/ 934279 h 6301409"/>
              <a:gd name="connsiteX2" fmla="*/ 12066106 w 12066106"/>
              <a:gd name="connsiteY2" fmla="*/ 6301409 h 6301409"/>
              <a:gd name="connsiteX3" fmla="*/ 0 w 12066106"/>
              <a:gd name="connsiteY3" fmla="*/ 6301409 h 6301409"/>
              <a:gd name="connsiteX4" fmla="*/ 874645 w 12066106"/>
              <a:gd name="connsiteY4" fmla="*/ 0 h 6301409"/>
              <a:gd name="connsiteX0" fmla="*/ 0 w 11191461"/>
              <a:gd name="connsiteY0" fmla="*/ 0 h 6301409"/>
              <a:gd name="connsiteX1" fmla="*/ 10475843 w 11191461"/>
              <a:gd name="connsiteY1" fmla="*/ 934279 h 6301409"/>
              <a:gd name="connsiteX2" fmla="*/ 11191461 w 11191461"/>
              <a:gd name="connsiteY2" fmla="*/ 6301409 h 6301409"/>
              <a:gd name="connsiteX3" fmla="*/ 1351721 w 11191461"/>
              <a:gd name="connsiteY3" fmla="*/ 6281530 h 6301409"/>
              <a:gd name="connsiteX4" fmla="*/ 0 w 11191461"/>
              <a:gd name="connsiteY4" fmla="*/ 0 h 6301409"/>
              <a:gd name="connsiteX0" fmla="*/ 0 w 10475843"/>
              <a:gd name="connsiteY0" fmla="*/ 0 h 6281530"/>
              <a:gd name="connsiteX1" fmla="*/ 10475843 w 10475843"/>
              <a:gd name="connsiteY1" fmla="*/ 934279 h 6281530"/>
              <a:gd name="connsiteX2" fmla="*/ 9666188 w 10475843"/>
              <a:gd name="connsiteY2" fmla="*/ 6264985 h 6281530"/>
              <a:gd name="connsiteX3" fmla="*/ 1351721 w 10475843"/>
              <a:gd name="connsiteY3" fmla="*/ 6281530 h 6281530"/>
              <a:gd name="connsiteX4" fmla="*/ 0 w 10475843"/>
              <a:gd name="connsiteY4" fmla="*/ 0 h 6281530"/>
              <a:gd name="connsiteX0" fmla="*/ 0 w 11284421"/>
              <a:gd name="connsiteY0" fmla="*/ 0 h 6281530"/>
              <a:gd name="connsiteX1" fmla="*/ 11284421 w 11284421"/>
              <a:gd name="connsiteY1" fmla="*/ 1262097 h 6281530"/>
              <a:gd name="connsiteX2" fmla="*/ 9666188 w 11284421"/>
              <a:gd name="connsiteY2" fmla="*/ 6264985 h 6281530"/>
              <a:gd name="connsiteX3" fmla="*/ 1351721 w 11284421"/>
              <a:gd name="connsiteY3" fmla="*/ 6281530 h 6281530"/>
              <a:gd name="connsiteX4" fmla="*/ 0 w 11284421"/>
              <a:gd name="connsiteY4" fmla="*/ 0 h 6281530"/>
              <a:gd name="connsiteX0" fmla="*/ 0 w 11302798"/>
              <a:gd name="connsiteY0" fmla="*/ 0 h 6281530"/>
              <a:gd name="connsiteX1" fmla="*/ 11302798 w 11302798"/>
              <a:gd name="connsiteY1" fmla="*/ 1735613 h 6281530"/>
              <a:gd name="connsiteX2" fmla="*/ 9666188 w 11302798"/>
              <a:gd name="connsiteY2" fmla="*/ 6264985 h 6281530"/>
              <a:gd name="connsiteX3" fmla="*/ 1351721 w 11302798"/>
              <a:gd name="connsiteY3" fmla="*/ 6281530 h 6281530"/>
              <a:gd name="connsiteX4" fmla="*/ 0 w 11302798"/>
              <a:gd name="connsiteY4" fmla="*/ 0 h 62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2798" h="6281530">
                <a:moveTo>
                  <a:pt x="0" y="0"/>
                </a:moveTo>
                <a:lnTo>
                  <a:pt x="11302798" y="1735613"/>
                </a:lnTo>
                <a:lnTo>
                  <a:pt x="9666188" y="6264985"/>
                </a:lnTo>
                <a:lnTo>
                  <a:pt x="1351721" y="628153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 rot="329672">
            <a:off x="7101173" y="318052"/>
            <a:ext cx="4270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Color</a:t>
            </a: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 pigmento </a:t>
            </a:r>
            <a:endParaRPr lang="es-P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20B0606020202050201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16968" y="1656655"/>
            <a:ext cx="36706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Madeleina Sans" panose="02000500000000000000" pitchFamily="2" charset="0"/>
              </a:rPr>
              <a:t>El </a:t>
            </a:r>
            <a:r>
              <a:rPr lang="es-ES" sz="3200" b="1" dirty="0">
                <a:latin typeface="Madeleina Sans" panose="02000500000000000000" pitchFamily="2" charset="0"/>
              </a:rPr>
              <a:t>color pigmento</a:t>
            </a:r>
            <a:r>
              <a:rPr lang="es-ES" sz="3200" dirty="0">
                <a:latin typeface="Madeleina Sans" panose="02000500000000000000" pitchFamily="2" charset="0"/>
              </a:rPr>
              <a:t> es el color en cuanto a materia, el que puedes tocar, el que utilizamos en Bellas Artes, en pintura en general y en otras muchas facetas de la vida, mientras que el </a:t>
            </a:r>
            <a:r>
              <a:rPr lang="es-ES" sz="3200" b="1" dirty="0">
                <a:latin typeface="Madeleina Sans" panose="02000500000000000000" pitchFamily="2" charset="0"/>
              </a:rPr>
              <a:t>color luz</a:t>
            </a:r>
            <a:r>
              <a:rPr lang="es-ES" sz="3200" dirty="0">
                <a:latin typeface="Madeleina Sans" panose="02000500000000000000" pitchFamily="2" charset="0"/>
              </a:rPr>
              <a:t> es intangible. </a:t>
            </a:r>
            <a:endParaRPr lang="es-PE" sz="3200" dirty="0">
              <a:latin typeface="Madeleina Sans" panose="02000500000000000000" pitchFamily="2" charset="0"/>
            </a:endParaRPr>
          </a:p>
        </p:txBody>
      </p:sp>
      <p:pic>
        <p:nvPicPr>
          <p:cNvPr id="6146" name="Picture 2" descr="Colores pigmento 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049">
            <a:off x="5230300" y="1385213"/>
            <a:ext cx="5570075" cy="38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1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2939" y="19878"/>
            <a:ext cx="4512366" cy="3796748"/>
          </a:xfrm>
          <a:prstGeom prst="rect">
            <a:avLst/>
          </a:prstGeom>
          <a:solidFill>
            <a:srgbClr val="F69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sz="3200" dirty="0">
                <a:solidFill>
                  <a:schemeClr val="bg1"/>
                </a:solidFill>
                <a:latin typeface="Madeleina Sans" panose="02000500000000000000" pitchFamily="2" charset="0"/>
              </a:rPr>
              <a:t>Sólo puede “verse” o percibirse con la mirada, es un color que no existe como tal pero que nuestros ojos sí que pueden percibir, pongamos por caso el color del mar.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7878417" y="437323"/>
            <a:ext cx="4313583" cy="496956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200" dirty="0" smtClean="0">
                <a:latin typeface="Madeleina Sans" panose="02000500000000000000" pitchFamily="2" charset="0"/>
              </a:rPr>
              <a:t>Estos colores son el magenta, el cian y el amarillo.</a:t>
            </a:r>
          </a:p>
          <a:p>
            <a:pPr algn="just"/>
            <a:endParaRPr lang="es-ES" dirty="0" smtClean="0">
              <a:latin typeface="Madeleina Sans" panose="02000500000000000000" pitchFamily="2" charset="0"/>
            </a:endParaRPr>
          </a:p>
          <a:p>
            <a:pPr algn="just"/>
            <a:r>
              <a:rPr lang="es-ES" sz="2400" dirty="0" smtClean="0">
                <a:latin typeface="Madeleina Sans" panose="02000500000000000000" pitchFamily="2" charset="0"/>
              </a:rPr>
              <a:t>Son los colores básicos de las tintas que se usan en la mayoría de los sistemas de impresión y los que se han usado tradicionalmente en pintura. La mezcla de los tres colores primarios pigmento en teoría debería producir el negro, el color más oscuro y de menor cantidad de luz. </a:t>
            </a:r>
            <a:r>
              <a:rPr lang="es-ES" sz="2400" b="1" dirty="0" smtClean="0">
                <a:latin typeface="Madeleina Sans" panose="02000500000000000000" pitchFamily="2" charset="0"/>
              </a:rPr>
              <a:t>Esta mezcla es conocida como síntesis sustractiva.</a:t>
            </a:r>
            <a:endParaRPr lang="es-PE" sz="2400" b="1" dirty="0">
              <a:latin typeface="Madeleina Sans" panose="020005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69" y="4271135"/>
            <a:ext cx="5153118" cy="258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54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3" y="806866"/>
            <a:ext cx="4734477" cy="42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4959" r="9071" b="2330"/>
          <a:stretch/>
        </p:blipFill>
        <p:spPr bwMode="auto">
          <a:xfrm>
            <a:off x="6042991" y="806866"/>
            <a:ext cx="5605670" cy="50407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rminador 3"/>
          <p:cNvSpPr/>
          <p:nvPr/>
        </p:nvSpPr>
        <p:spPr>
          <a:xfrm>
            <a:off x="664196" y="5466522"/>
            <a:ext cx="4234069" cy="958919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Arial Rounded MT Bold" panose="020F0704030504030204" pitchFamily="34" charset="0"/>
              </a:rPr>
              <a:t>Colores pigmento</a:t>
            </a:r>
            <a:endParaRPr lang="es-PE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3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14201" y="0"/>
            <a:ext cx="4543865" cy="11113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Madeleina Sans" panose="02000500000000000000" pitchFamily="2" charset="0"/>
              </a:rPr>
              <a:t>¿QUÉ ES LA TEORÍA DEL COLOR?</a:t>
            </a:r>
            <a:endParaRPr lang="es-PE" sz="3600" dirty="0">
              <a:latin typeface="Madeleina Sans" panose="02000500000000000000" pitchFamily="2" charset="0"/>
            </a:endParaRPr>
          </a:p>
        </p:txBody>
      </p:sp>
      <p:sp>
        <p:nvSpPr>
          <p:cNvPr id="6" name="Estrella de 7 puntas 5"/>
          <p:cNvSpPr/>
          <p:nvPr/>
        </p:nvSpPr>
        <p:spPr>
          <a:xfrm>
            <a:off x="146592" y="2552700"/>
            <a:ext cx="3867609" cy="3935053"/>
          </a:xfrm>
          <a:prstGeom prst="star7">
            <a:avLst>
              <a:gd name="adj" fmla="val 36184"/>
              <a:gd name="hf" fmla="val 102572"/>
              <a:gd name="vf" fmla="val 10521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2000" dirty="0">
              <a:latin typeface="Madeleina Sans" panose="02000500000000000000" pitchFamily="2" charset="0"/>
            </a:endParaRPr>
          </a:p>
        </p:txBody>
      </p:sp>
      <p:sp>
        <p:nvSpPr>
          <p:cNvPr id="7" name="Estrella de 7 puntas 6"/>
          <p:cNvSpPr/>
          <p:nvPr/>
        </p:nvSpPr>
        <p:spPr>
          <a:xfrm rot="20156312">
            <a:off x="3436715" y="2322163"/>
            <a:ext cx="4081242" cy="3967111"/>
          </a:xfrm>
          <a:custGeom>
            <a:avLst/>
            <a:gdLst>
              <a:gd name="connsiteX0" fmla="*/ -11 w 4234376"/>
              <a:gd name="connsiteY0" fmla="*/ 2551262 h 3967090"/>
              <a:gd name="connsiteX1" fmla="*/ 652044 w 4234376"/>
              <a:gd name="connsiteY1" fmla="*/ 1765531 h 3967090"/>
              <a:gd name="connsiteX2" fmla="*/ 419333 w 4234376"/>
              <a:gd name="connsiteY2" fmla="*/ 785734 h 3967090"/>
              <a:gd name="connsiteX3" fmla="*/ 1465145 w 4234376"/>
              <a:gd name="connsiteY3" fmla="*/ 785736 h 3967090"/>
              <a:gd name="connsiteX4" fmla="*/ 2117188 w 4234376"/>
              <a:gd name="connsiteY4" fmla="*/ 0 h 3967090"/>
              <a:gd name="connsiteX5" fmla="*/ 2769231 w 4234376"/>
              <a:gd name="connsiteY5" fmla="*/ 785736 h 3967090"/>
              <a:gd name="connsiteX6" fmla="*/ 3815043 w 4234376"/>
              <a:gd name="connsiteY6" fmla="*/ 785734 h 3967090"/>
              <a:gd name="connsiteX7" fmla="*/ 3582332 w 4234376"/>
              <a:gd name="connsiteY7" fmla="*/ 1765531 h 3967090"/>
              <a:gd name="connsiteX8" fmla="*/ 4234387 w 4234376"/>
              <a:gd name="connsiteY8" fmla="*/ 2551262 h 3967090"/>
              <a:gd name="connsiteX9" fmla="*/ 3292138 w 4234376"/>
              <a:gd name="connsiteY9" fmla="*/ 2987312 h 3967090"/>
              <a:gd name="connsiteX10" fmla="*/ 3059420 w 4234376"/>
              <a:gd name="connsiteY10" fmla="*/ 3967111 h 3967090"/>
              <a:gd name="connsiteX11" fmla="*/ 2117188 w 4234376"/>
              <a:gd name="connsiteY11" fmla="*/ 3531056 h 3967090"/>
              <a:gd name="connsiteX12" fmla="*/ 1174956 w 4234376"/>
              <a:gd name="connsiteY12" fmla="*/ 3967111 h 3967090"/>
              <a:gd name="connsiteX13" fmla="*/ 942238 w 4234376"/>
              <a:gd name="connsiteY13" fmla="*/ 2987312 h 3967090"/>
              <a:gd name="connsiteX14" fmla="*/ -11 w 4234376"/>
              <a:gd name="connsiteY14" fmla="*/ 2551262 h 3967090"/>
              <a:gd name="connsiteX0" fmla="*/ 0 w 4131566"/>
              <a:gd name="connsiteY0" fmla="*/ 2551262 h 3967111"/>
              <a:gd name="connsiteX1" fmla="*/ 652055 w 4131566"/>
              <a:gd name="connsiteY1" fmla="*/ 1765531 h 3967111"/>
              <a:gd name="connsiteX2" fmla="*/ 419344 w 4131566"/>
              <a:gd name="connsiteY2" fmla="*/ 785734 h 3967111"/>
              <a:gd name="connsiteX3" fmla="*/ 1465156 w 4131566"/>
              <a:gd name="connsiteY3" fmla="*/ 785736 h 3967111"/>
              <a:gd name="connsiteX4" fmla="*/ 2117199 w 4131566"/>
              <a:gd name="connsiteY4" fmla="*/ 0 h 3967111"/>
              <a:gd name="connsiteX5" fmla="*/ 2769242 w 4131566"/>
              <a:gd name="connsiteY5" fmla="*/ 785736 h 3967111"/>
              <a:gd name="connsiteX6" fmla="*/ 3815054 w 4131566"/>
              <a:gd name="connsiteY6" fmla="*/ 785734 h 3967111"/>
              <a:gd name="connsiteX7" fmla="*/ 3582343 w 4131566"/>
              <a:gd name="connsiteY7" fmla="*/ 1765531 h 3967111"/>
              <a:gd name="connsiteX8" fmla="*/ 4131566 w 4131566"/>
              <a:gd name="connsiteY8" fmla="*/ 2734837 h 3967111"/>
              <a:gd name="connsiteX9" fmla="*/ 3292149 w 4131566"/>
              <a:gd name="connsiteY9" fmla="*/ 2987312 h 3967111"/>
              <a:gd name="connsiteX10" fmla="*/ 3059431 w 4131566"/>
              <a:gd name="connsiteY10" fmla="*/ 3967111 h 3967111"/>
              <a:gd name="connsiteX11" fmla="*/ 2117199 w 4131566"/>
              <a:gd name="connsiteY11" fmla="*/ 3531056 h 3967111"/>
              <a:gd name="connsiteX12" fmla="*/ 1174967 w 4131566"/>
              <a:gd name="connsiteY12" fmla="*/ 3967111 h 3967111"/>
              <a:gd name="connsiteX13" fmla="*/ 942249 w 4131566"/>
              <a:gd name="connsiteY13" fmla="*/ 2987312 h 3967111"/>
              <a:gd name="connsiteX14" fmla="*/ 0 w 4131566"/>
              <a:gd name="connsiteY14" fmla="*/ 2551262 h 3967111"/>
              <a:gd name="connsiteX0" fmla="*/ 0 w 4081242"/>
              <a:gd name="connsiteY0" fmla="*/ 2551262 h 3967111"/>
              <a:gd name="connsiteX1" fmla="*/ 652055 w 4081242"/>
              <a:gd name="connsiteY1" fmla="*/ 1765531 h 3967111"/>
              <a:gd name="connsiteX2" fmla="*/ 419344 w 4081242"/>
              <a:gd name="connsiteY2" fmla="*/ 785734 h 3967111"/>
              <a:gd name="connsiteX3" fmla="*/ 1465156 w 4081242"/>
              <a:gd name="connsiteY3" fmla="*/ 785736 h 3967111"/>
              <a:gd name="connsiteX4" fmla="*/ 2117199 w 4081242"/>
              <a:gd name="connsiteY4" fmla="*/ 0 h 3967111"/>
              <a:gd name="connsiteX5" fmla="*/ 2769242 w 4081242"/>
              <a:gd name="connsiteY5" fmla="*/ 785736 h 3967111"/>
              <a:gd name="connsiteX6" fmla="*/ 3815054 w 4081242"/>
              <a:gd name="connsiteY6" fmla="*/ 785734 h 3967111"/>
              <a:gd name="connsiteX7" fmla="*/ 3582343 w 4081242"/>
              <a:gd name="connsiteY7" fmla="*/ 1765531 h 3967111"/>
              <a:gd name="connsiteX8" fmla="*/ 4081242 w 4081242"/>
              <a:gd name="connsiteY8" fmla="*/ 2754093 h 3967111"/>
              <a:gd name="connsiteX9" fmla="*/ 3292149 w 4081242"/>
              <a:gd name="connsiteY9" fmla="*/ 2987312 h 3967111"/>
              <a:gd name="connsiteX10" fmla="*/ 3059431 w 4081242"/>
              <a:gd name="connsiteY10" fmla="*/ 3967111 h 3967111"/>
              <a:gd name="connsiteX11" fmla="*/ 2117199 w 4081242"/>
              <a:gd name="connsiteY11" fmla="*/ 3531056 h 3967111"/>
              <a:gd name="connsiteX12" fmla="*/ 1174967 w 4081242"/>
              <a:gd name="connsiteY12" fmla="*/ 3967111 h 3967111"/>
              <a:gd name="connsiteX13" fmla="*/ 942249 w 4081242"/>
              <a:gd name="connsiteY13" fmla="*/ 2987312 h 3967111"/>
              <a:gd name="connsiteX14" fmla="*/ 0 w 4081242"/>
              <a:gd name="connsiteY14" fmla="*/ 2551262 h 396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1242" h="3967111">
                <a:moveTo>
                  <a:pt x="0" y="2551262"/>
                </a:moveTo>
                <a:lnTo>
                  <a:pt x="652055" y="1765531"/>
                </a:lnTo>
                <a:lnTo>
                  <a:pt x="419344" y="785734"/>
                </a:lnTo>
                <a:lnTo>
                  <a:pt x="1465156" y="785736"/>
                </a:lnTo>
                <a:lnTo>
                  <a:pt x="2117199" y="0"/>
                </a:lnTo>
                <a:lnTo>
                  <a:pt x="2769242" y="785736"/>
                </a:lnTo>
                <a:lnTo>
                  <a:pt x="3815054" y="785734"/>
                </a:lnTo>
                <a:lnTo>
                  <a:pt x="3582343" y="1765531"/>
                </a:lnTo>
                <a:lnTo>
                  <a:pt x="4081242" y="2754093"/>
                </a:lnTo>
                <a:lnTo>
                  <a:pt x="3292149" y="2987312"/>
                </a:lnTo>
                <a:lnTo>
                  <a:pt x="3059431" y="3967111"/>
                </a:lnTo>
                <a:lnTo>
                  <a:pt x="2117199" y="3531056"/>
                </a:lnTo>
                <a:lnTo>
                  <a:pt x="1174967" y="3967111"/>
                </a:lnTo>
                <a:lnTo>
                  <a:pt x="942249" y="2987312"/>
                </a:lnTo>
                <a:lnTo>
                  <a:pt x="0" y="2551262"/>
                </a:lnTo>
                <a:close/>
              </a:path>
            </a:pathLst>
          </a:custGeom>
          <a:solidFill>
            <a:srgbClr val="FF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4582269" y="3148274"/>
            <a:ext cx="2180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Madeleina Sans" panose="02000500000000000000" pitchFamily="2" charset="0"/>
              </a:rPr>
              <a:t>Al tenor de este conocimiento práctico vemos que en realidad existen dos sistemas de colores primarios: colores primarios luz y colores primarios pigmento.</a:t>
            </a:r>
            <a:endParaRPr lang="es-PE" sz="2000" dirty="0">
              <a:latin typeface="Madeleina Sans" panose="02000500000000000000" pitchFamily="2" charset="0"/>
            </a:endParaRPr>
          </a:p>
        </p:txBody>
      </p:sp>
      <p:sp>
        <p:nvSpPr>
          <p:cNvPr id="10" name="Estrella de 7 puntas 9"/>
          <p:cNvSpPr/>
          <p:nvPr/>
        </p:nvSpPr>
        <p:spPr>
          <a:xfrm rot="18480196">
            <a:off x="6680543" y="720041"/>
            <a:ext cx="5588358" cy="5451566"/>
          </a:xfrm>
          <a:custGeom>
            <a:avLst/>
            <a:gdLst>
              <a:gd name="connsiteX0" fmla="*/ -14 w 5539853"/>
              <a:gd name="connsiteY0" fmla="*/ 3505920 h 5451537"/>
              <a:gd name="connsiteX1" fmla="*/ 853072 w 5539853"/>
              <a:gd name="connsiteY1" fmla="*/ 2426176 h 5451537"/>
              <a:gd name="connsiteX2" fmla="*/ 548615 w 5539853"/>
              <a:gd name="connsiteY2" fmla="*/ 1079748 h 5451537"/>
              <a:gd name="connsiteX3" fmla="*/ 1916855 w 5539853"/>
              <a:gd name="connsiteY3" fmla="*/ 1079750 h 5451537"/>
              <a:gd name="connsiteX4" fmla="*/ 2769927 w 5539853"/>
              <a:gd name="connsiteY4" fmla="*/ 0 h 5451537"/>
              <a:gd name="connsiteX5" fmla="*/ 3622998 w 5539853"/>
              <a:gd name="connsiteY5" fmla="*/ 1079750 h 5451537"/>
              <a:gd name="connsiteX6" fmla="*/ 4991238 w 5539853"/>
              <a:gd name="connsiteY6" fmla="*/ 1079748 h 5451537"/>
              <a:gd name="connsiteX7" fmla="*/ 4686781 w 5539853"/>
              <a:gd name="connsiteY7" fmla="*/ 2426176 h 5451537"/>
              <a:gd name="connsiteX8" fmla="*/ 5539867 w 5539853"/>
              <a:gd name="connsiteY8" fmla="*/ 3505920 h 5451537"/>
              <a:gd name="connsiteX9" fmla="*/ 4307118 w 5539853"/>
              <a:gd name="connsiteY9" fmla="*/ 4105135 h 5451537"/>
              <a:gd name="connsiteX10" fmla="*/ 4002653 w 5539853"/>
              <a:gd name="connsiteY10" fmla="*/ 5451566 h 5451537"/>
              <a:gd name="connsiteX11" fmla="*/ 2769927 w 5539853"/>
              <a:gd name="connsiteY11" fmla="*/ 4852343 h 5451537"/>
              <a:gd name="connsiteX12" fmla="*/ 1537200 w 5539853"/>
              <a:gd name="connsiteY12" fmla="*/ 5451566 h 5451537"/>
              <a:gd name="connsiteX13" fmla="*/ 1232735 w 5539853"/>
              <a:gd name="connsiteY13" fmla="*/ 4105135 h 5451537"/>
              <a:gd name="connsiteX14" fmla="*/ -14 w 5539853"/>
              <a:gd name="connsiteY14" fmla="*/ 3505920 h 5451537"/>
              <a:gd name="connsiteX0" fmla="*/ 0 w 5539881"/>
              <a:gd name="connsiteY0" fmla="*/ 3505920 h 5451566"/>
              <a:gd name="connsiteX1" fmla="*/ 853086 w 5539881"/>
              <a:gd name="connsiteY1" fmla="*/ 2426176 h 5451566"/>
              <a:gd name="connsiteX2" fmla="*/ 548629 w 5539881"/>
              <a:gd name="connsiteY2" fmla="*/ 1079748 h 5451566"/>
              <a:gd name="connsiteX3" fmla="*/ 1916869 w 5539881"/>
              <a:gd name="connsiteY3" fmla="*/ 1079750 h 5451566"/>
              <a:gd name="connsiteX4" fmla="*/ 2769941 w 5539881"/>
              <a:gd name="connsiteY4" fmla="*/ 0 h 5451566"/>
              <a:gd name="connsiteX5" fmla="*/ 3623012 w 5539881"/>
              <a:gd name="connsiteY5" fmla="*/ 1079750 h 5451566"/>
              <a:gd name="connsiteX6" fmla="*/ 4991252 w 5539881"/>
              <a:gd name="connsiteY6" fmla="*/ 1079748 h 5451566"/>
              <a:gd name="connsiteX7" fmla="*/ 4686795 w 5539881"/>
              <a:gd name="connsiteY7" fmla="*/ 2426176 h 5451566"/>
              <a:gd name="connsiteX8" fmla="*/ 5539881 w 5539881"/>
              <a:gd name="connsiteY8" fmla="*/ 3505920 h 5451566"/>
              <a:gd name="connsiteX9" fmla="*/ 4307132 w 5539881"/>
              <a:gd name="connsiteY9" fmla="*/ 4105135 h 5451566"/>
              <a:gd name="connsiteX10" fmla="*/ 3796298 w 5539881"/>
              <a:gd name="connsiteY10" fmla="*/ 5226450 h 5451566"/>
              <a:gd name="connsiteX11" fmla="*/ 2769941 w 5539881"/>
              <a:gd name="connsiteY11" fmla="*/ 4852343 h 5451566"/>
              <a:gd name="connsiteX12" fmla="*/ 1537214 w 5539881"/>
              <a:gd name="connsiteY12" fmla="*/ 5451566 h 5451566"/>
              <a:gd name="connsiteX13" fmla="*/ 1232749 w 5539881"/>
              <a:gd name="connsiteY13" fmla="*/ 4105135 h 5451566"/>
              <a:gd name="connsiteX14" fmla="*/ 0 w 5539881"/>
              <a:gd name="connsiteY14" fmla="*/ 3505920 h 5451566"/>
              <a:gd name="connsiteX0" fmla="*/ 0 w 5444326"/>
              <a:gd name="connsiteY0" fmla="*/ 3505920 h 5451566"/>
              <a:gd name="connsiteX1" fmla="*/ 853086 w 5444326"/>
              <a:gd name="connsiteY1" fmla="*/ 2426176 h 5451566"/>
              <a:gd name="connsiteX2" fmla="*/ 548629 w 5444326"/>
              <a:gd name="connsiteY2" fmla="*/ 1079748 h 5451566"/>
              <a:gd name="connsiteX3" fmla="*/ 1916869 w 5444326"/>
              <a:gd name="connsiteY3" fmla="*/ 1079750 h 5451566"/>
              <a:gd name="connsiteX4" fmla="*/ 2769941 w 5444326"/>
              <a:gd name="connsiteY4" fmla="*/ 0 h 5451566"/>
              <a:gd name="connsiteX5" fmla="*/ 3623012 w 5444326"/>
              <a:gd name="connsiteY5" fmla="*/ 1079750 h 5451566"/>
              <a:gd name="connsiteX6" fmla="*/ 4991252 w 5444326"/>
              <a:gd name="connsiteY6" fmla="*/ 1079748 h 5451566"/>
              <a:gd name="connsiteX7" fmla="*/ 4686795 w 5444326"/>
              <a:gd name="connsiteY7" fmla="*/ 2426176 h 5451566"/>
              <a:gd name="connsiteX8" fmla="*/ 5444326 w 5444326"/>
              <a:gd name="connsiteY8" fmla="*/ 3440371 h 5451566"/>
              <a:gd name="connsiteX9" fmla="*/ 4307132 w 5444326"/>
              <a:gd name="connsiteY9" fmla="*/ 4105135 h 5451566"/>
              <a:gd name="connsiteX10" fmla="*/ 3796298 w 5444326"/>
              <a:gd name="connsiteY10" fmla="*/ 5226450 h 5451566"/>
              <a:gd name="connsiteX11" fmla="*/ 2769941 w 5444326"/>
              <a:gd name="connsiteY11" fmla="*/ 4852343 h 5451566"/>
              <a:gd name="connsiteX12" fmla="*/ 1537214 w 5444326"/>
              <a:gd name="connsiteY12" fmla="*/ 5451566 h 5451566"/>
              <a:gd name="connsiteX13" fmla="*/ 1232749 w 5444326"/>
              <a:gd name="connsiteY13" fmla="*/ 4105135 h 5451566"/>
              <a:gd name="connsiteX14" fmla="*/ 0 w 5444326"/>
              <a:gd name="connsiteY14" fmla="*/ 3505920 h 5451566"/>
              <a:gd name="connsiteX0" fmla="*/ 0 w 5444326"/>
              <a:gd name="connsiteY0" fmla="*/ 3505920 h 5451566"/>
              <a:gd name="connsiteX1" fmla="*/ 853086 w 5444326"/>
              <a:gd name="connsiteY1" fmla="*/ 2426176 h 5451566"/>
              <a:gd name="connsiteX2" fmla="*/ 913032 w 5444326"/>
              <a:gd name="connsiteY2" fmla="*/ 1113243 h 5451566"/>
              <a:gd name="connsiteX3" fmla="*/ 1916869 w 5444326"/>
              <a:gd name="connsiteY3" fmla="*/ 1079750 h 5451566"/>
              <a:gd name="connsiteX4" fmla="*/ 2769941 w 5444326"/>
              <a:gd name="connsiteY4" fmla="*/ 0 h 5451566"/>
              <a:gd name="connsiteX5" fmla="*/ 3623012 w 5444326"/>
              <a:gd name="connsiteY5" fmla="*/ 1079750 h 5451566"/>
              <a:gd name="connsiteX6" fmla="*/ 4991252 w 5444326"/>
              <a:gd name="connsiteY6" fmla="*/ 1079748 h 5451566"/>
              <a:gd name="connsiteX7" fmla="*/ 4686795 w 5444326"/>
              <a:gd name="connsiteY7" fmla="*/ 2426176 h 5451566"/>
              <a:gd name="connsiteX8" fmla="*/ 5444326 w 5444326"/>
              <a:gd name="connsiteY8" fmla="*/ 3440371 h 5451566"/>
              <a:gd name="connsiteX9" fmla="*/ 4307132 w 5444326"/>
              <a:gd name="connsiteY9" fmla="*/ 4105135 h 5451566"/>
              <a:gd name="connsiteX10" fmla="*/ 3796298 w 5444326"/>
              <a:gd name="connsiteY10" fmla="*/ 5226450 h 5451566"/>
              <a:gd name="connsiteX11" fmla="*/ 2769941 w 5444326"/>
              <a:gd name="connsiteY11" fmla="*/ 4852343 h 5451566"/>
              <a:gd name="connsiteX12" fmla="*/ 1537214 w 5444326"/>
              <a:gd name="connsiteY12" fmla="*/ 5451566 h 5451566"/>
              <a:gd name="connsiteX13" fmla="*/ 1232749 w 5444326"/>
              <a:gd name="connsiteY13" fmla="*/ 4105135 h 5451566"/>
              <a:gd name="connsiteX14" fmla="*/ 0 w 5444326"/>
              <a:gd name="connsiteY14" fmla="*/ 3505920 h 5451566"/>
              <a:gd name="connsiteX0" fmla="*/ 0 w 5588358"/>
              <a:gd name="connsiteY0" fmla="*/ 3352529 h 5451566"/>
              <a:gd name="connsiteX1" fmla="*/ 997118 w 5588358"/>
              <a:gd name="connsiteY1" fmla="*/ 2426176 h 5451566"/>
              <a:gd name="connsiteX2" fmla="*/ 1057064 w 5588358"/>
              <a:gd name="connsiteY2" fmla="*/ 1113243 h 5451566"/>
              <a:gd name="connsiteX3" fmla="*/ 2060901 w 5588358"/>
              <a:gd name="connsiteY3" fmla="*/ 1079750 h 5451566"/>
              <a:gd name="connsiteX4" fmla="*/ 2913973 w 5588358"/>
              <a:gd name="connsiteY4" fmla="*/ 0 h 5451566"/>
              <a:gd name="connsiteX5" fmla="*/ 3767044 w 5588358"/>
              <a:gd name="connsiteY5" fmla="*/ 1079750 h 5451566"/>
              <a:gd name="connsiteX6" fmla="*/ 5135284 w 5588358"/>
              <a:gd name="connsiteY6" fmla="*/ 1079748 h 5451566"/>
              <a:gd name="connsiteX7" fmla="*/ 4830827 w 5588358"/>
              <a:gd name="connsiteY7" fmla="*/ 2426176 h 5451566"/>
              <a:gd name="connsiteX8" fmla="*/ 5588358 w 5588358"/>
              <a:gd name="connsiteY8" fmla="*/ 3440371 h 5451566"/>
              <a:gd name="connsiteX9" fmla="*/ 4451164 w 5588358"/>
              <a:gd name="connsiteY9" fmla="*/ 4105135 h 5451566"/>
              <a:gd name="connsiteX10" fmla="*/ 3940330 w 5588358"/>
              <a:gd name="connsiteY10" fmla="*/ 5226450 h 5451566"/>
              <a:gd name="connsiteX11" fmla="*/ 2913973 w 5588358"/>
              <a:gd name="connsiteY11" fmla="*/ 4852343 h 5451566"/>
              <a:gd name="connsiteX12" fmla="*/ 1681246 w 5588358"/>
              <a:gd name="connsiteY12" fmla="*/ 5451566 h 5451566"/>
              <a:gd name="connsiteX13" fmla="*/ 1376781 w 5588358"/>
              <a:gd name="connsiteY13" fmla="*/ 4105135 h 5451566"/>
              <a:gd name="connsiteX14" fmla="*/ 0 w 5588358"/>
              <a:gd name="connsiteY14" fmla="*/ 3352529 h 5451566"/>
              <a:gd name="connsiteX0" fmla="*/ 0 w 5588358"/>
              <a:gd name="connsiteY0" fmla="*/ 3352529 h 5451566"/>
              <a:gd name="connsiteX1" fmla="*/ 941753 w 5588358"/>
              <a:gd name="connsiteY1" fmla="*/ 2324381 h 5451566"/>
              <a:gd name="connsiteX2" fmla="*/ 1057064 w 5588358"/>
              <a:gd name="connsiteY2" fmla="*/ 1113243 h 5451566"/>
              <a:gd name="connsiteX3" fmla="*/ 2060901 w 5588358"/>
              <a:gd name="connsiteY3" fmla="*/ 1079750 h 5451566"/>
              <a:gd name="connsiteX4" fmla="*/ 2913973 w 5588358"/>
              <a:gd name="connsiteY4" fmla="*/ 0 h 5451566"/>
              <a:gd name="connsiteX5" fmla="*/ 3767044 w 5588358"/>
              <a:gd name="connsiteY5" fmla="*/ 1079750 h 5451566"/>
              <a:gd name="connsiteX6" fmla="*/ 5135284 w 5588358"/>
              <a:gd name="connsiteY6" fmla="*/ 1079748 h 5451566"/>
              <a:gd name="connsiteX7" fmla="*/ 4830827 w 5588358"/>
              <a:gd name="connsiteY7" fmla="*/ 2426176 h 5451566"/>
              <a:gd name="connsiteX8" fmla="*/ 5588358 w 5588358"/>
              <a:gd name="connsiteY8" fmla="*/ 3440371 h 5451566"/>
              <a:gd name="connsiteX9" fmla="*/ 4451164 w 5588358"/>
              <a:gd name="connsiteY9" fmla="*/ 4105135 h 5451566"/>
              <a:gd name="connsiteX10" fmla="*/ 3940330 w 5588358"/>
              <a:gd name="connsiteY10" fmla="*/ 5226450 h 5451566"/>
              <a:gd name="connsiteX11" fmla="*/ 2913973 w 5588358"/>
              <a:gd name="connsiteY11" fmla="*/ 4852343 h 5451566"/>
              <a:gd name="connsiteX12" fmla="*/ 1681246 w 5588358"/>
              <a:gd name="connsiteY12" fmla="*/ 5451566 h 5451566"/>
              <a:gd name="connsiteX13" fmla="*/ 1376781 w 5588358"/>
              <a:gd name="connsiteY13" fmla="*/ 4105135 h 5451566"/>
              <a:gd name="connsiteX14" fmla="*/ 0 w 5588358"/>
              <a:gd name="connsiteY14" fmla="*/ 3352529 h 5451566"/>
              <a:gd name="connsiteX0" fmla="*/ 0 w 5588358"/>
              <a:gd name="connsiteY0" fmla="*/ 3352529 h 5451566"/>
              <a:gd name="connsiteX1" fmla="*/ 883107 w 5588358"/>
              <a:gd name="connsiteY1" fmla="*/ 2249326 h 5451566"/>
              <a:gd name="connsiteX2" fmla="*/ 1057064 w 5588358"/>
              <a:gd name="connsiteY2" fmla="*/ 1113243 h 5451566"/>
              <a:gd name="connsiteX3" fmla="*/ 2060901 w 5588358"/>
              <a:gd name="connsiteY3" fmla="*/ 1079750 h 5451566"/>
              <a:gd name="connsiteX4" fmla="*/ 2913973 w 5588358"/>
              <a:gd name="connsiteY4" fmla="*/ 0 h 5451566"/>
              <a:gd name="connsiteX5" fmla="*/ 3767044 w 5588358"/>
              <a:gd name="connsiteY5" fmla="*/ 1079750 h 5451566"/>
              <a:gd name="connsiteX6" fmla="*/ 5135284 w 5588358"/>
              <a:gd name="connsiteY6" fmla="*/ 1079748 h 5451566"/>
              <a:gd name="connsiteX7" fmla="*/ 4830827 w 5588358"/>
              <a:gd name="connsiteY7" fmla="*/ 2426176 h 5451566"/>
              <a:gd name="connsiteX8" fmla="*/ 5588358 w 5588358"/>
              <a:gd name="connsiteY8" fmla="*/ 3440371 h 5451566"/>
              <a:gd name="connsiteX9" fmla="*/ 4451164 w 5588358"/>
              <a:gd name="connsiteY9" fmla="*/ 4105135 h 5451566"/>
              <a:gd name="connsiteX10" fmla="*/ 3940330 w 5588358"/>
              <a:gd name="connsiteY10" fmla="*/ 5226450 h 5451566"/>
              <a:gd name="connsiteX11" fmla="*/ 2913973 w 5588358"/>
              <a:gd name="connsiteY11" fmla="*/ 4852343 h 5451566"/>
              <a:gd name="connsiteX12" fmla="*/ 1681246 w 5588358"/>
              <a:gd name="connsiteY12" fmla="*/ 5451566 h 5451566"/>
              <a:gd name="connsiteX13" fmla="*/ 1376781 w 5588358"/>
              <a:gd name="connsiteY13" fmla="*/ 4105135 h 5451566"/>
              <a:gd name="connsiteX14" fmla="*/ 0 w 5588358"/>
              <a:gd name="connsiteY14" fmla="*/ 3352529 h 5451566"/>
              <a:gd name="connsiteX0" fmla="*/ 0 w 5588358"/>
              <a:gd name="connsiteY0" fmla="*/ 3352529 h 5451566"/>
              <a:gd name="connsiteX1" fmla="*/ 883107 w 5588358"/>
              <a:gd name="connsiteY1" fmla="*/ 2249326 h 5451566"/>
              <a:gd name="connsiteX2" fmla="*/ 1057064 w 5588358"/>
              <a:gd name="connsiteY2" fmla="*/ 1113243 h 5451566"/>
              <a:gd name="connsiteX3" fmla="*/ 2060901 w 5588358"/>
              <a:gd name="connsiteY3" fmla="*/ 1079750 h 5451566"/>
              <a:gd name="connsiteX4" fmla="*/ 2913973 w 5588358"/>
              <a:gd name="connsiteY4" fmla="*/ 0 h 5451566"/>
              <a:gd name="connsiteX5" fmla="*/ 3767044 w 5588358"/>
              <a:gd name="connsiteY5" fmla="*/ 1079750 h 5451566"/>
              <a:gd name="connsiteX6" fmla="*/ 5135284 w 5588358"/>
              <a:gd name="connsiteY6" fmla="*/ 1079748 h 5451566"/>
              <a:gd name="connsiteX7" fmla="*/ 4830827 w 5588358"/>
              <a:gd name="connsiteY7" fmla="*/ 2426176 h 5451566"/>
              <a:gd name="connsiteX8" fmla="*/ 5588358 w 5588358"/>
              <a:gd name="connsiteY8" fmla="*/ 3440371 h 5451566"/>
              <a:gd name="connsiteX9" fmla="*/ 4451164 w 5588358"/>
              <a:gd name="connsiteY9" fmla="*/ 4105135 h 5451566"/>
              <a:gd name="connsiteX10" fmla="*/ 3936320 w 5588358"/>
              <a:gd name="connsiteY10" fmla="*/ 5088362 h 5451566"/>
              <a:gd name="connsiteX11" fmla="*/ 2913973 w 5588358"/>
              <a:gd name="connsiteY11" fmla="*/ 4852343 h 5451566"/>
              <a:gd name="connsiteX12" fmla="*/ 1681246 w 5588358"/>
              <a:gd name="connsiteY12" fmla="*/ 5451566 h 5451566"/>
              <a:gd name="connsiteX13" fmla="*/ 1376781 w 5588358"/>
              <a:gd name="connsiteY13" fmla="*/ 4105135 h 5451566"/>
              <a:gd name="connsiteX14" fmla="*/ 0 w 5588358"/>
              <a:gd name="connsiteY14" fmla="*/ 3352529 h 545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88358" h="5451566">
                <a:moveTo>
                  <a:pt x="0" y="3352529"/>
                </a:moveTo>
                <a:lnTo>
                  <a:pt x="883107" y="2249326"/>
                </a:lnTo>
                <a:lnTo>
                  <a:pt x="1057064" y="1113243"/>
                </a:lnTo>
                <a:lnTo>
                  <a:pt x="2060901" y="1079750"/>
                </a:lnTo>
                <a:lnTo>
                  <a:pt x="2913973" y="0"/>
                </a:lnTo>
                <a:lnTo>
                  <a:pt x="3767044" y="1079750"/>
                </a:lnTo>
                <a:lnTo>
                  <a:pt x="5135284" y="1079748"/>
                </a:lnTo>
                <a:lnTo>
                  <a:pt x="4830827" y="2426176"/>
                </a:lnTo>
                <a:lnTo>
                  <a:pt x="5588358" y="3440371"/>
                </a:lnTo>
                <a:lnTo>
                  <a:pt x="4451164" y="4105135"/>
                </a:lnTo>
                <a:lnTo>
                  <a:pt x="3936320" y="5088362"/>
                </a:lnTo>
                <a:lnTo>
                  <a:pt x="2913973" y="4852343"/>
                </a:lnTo>
                <a:lnTo>
                  <a:pt x="1681246" y="5451566"/>
                </a:lnTo>
                <a:lnTo>
                  <a:pt x="1376781" y="4105135"/>
                </a:lnTo>
                <a:lnTo>
                  <a:pt x="0" y="3352529"/>
                </a:lnTo>
                <a:close/>
              </a:path>
            </a:pathLst>
          </a:custGeom>
          <a:solidFill>
            <a:srgbClr val="2211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016957" y="1640168"/>
            <a:ext cx="30730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>
                <a:solidFill>
                  <a:schemeClr val="bg1"/>
                </a:solidFill>
                <a:latin typeface="Madeleina Sans" panose="02000500000000000000" pitchFamily="2" charset="0"/>
              </a:rPr>
              <a:t>La luz está constituida por ondas electromagnéticas que se propagan a unos 300.000 km por </a:t>
            </a:r>
            <a:r>
              <a:rPr lang="es-PE" sz="2400" dirty="0" smtClean="0">
                <a:solidFill>
                  <a:schemeClr val="bg1"/>
                </a:solidFill>
                <a:latin typeface="Madeleina Sans" panose="02000500000000000000" pitchFamily="2" charset="0"/>
              </a:rPr>
              <a:t>segundo. </a:t>
            </a:r>
            <a:r>
              <a:rPr lang="es-ES" sz="2400" dirty="0">
                <a:solidFill>
                  <a:schemeClr val="bg1"/>
                </a:solidFill>
                <a:latin typeface="Madeleina Sans" panose="02000500000000000000" pitchFamily="2" charset="0"/>
              </a:rPr>
              <a:t>y</a:t>
            </a:r>
            <a:r>
              <a:rPr lang="es-ES" sz="2400" dirty="0" smtClean="0">
                <a:solidFill>
                  <a:schemeClr val="bg1"/>
                </a:solidFill>
                <a:latin typeface="Madeleina Sans" panose="02000500000000000000" pitchFamily="2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Madeleina Sans" panose="02000500000000000000" pitchFamily="2" charset="0"/>
              </a:rPr>
              <a:t>una longitud </a:t>
            </a:r>
            <a:r>
              <a:rPr lang="es-ES" sz="2400" dirty="0" smtClean="0">
                <a:solidFill>
                  <a:schemeClr val="bg1"/>
                </a:solidFill>
                <a:latin typeface="Madeleina Sans" panose="02000500000000000000" pitchFamily="2" charset="0"/>
              </a:rPr>
              <a:t>diferente; están </a:t>
            </a:r>
            <a:r>
              <a:rPr lang="es-ES" sz="2400" dirty="0">
                <a:solidFill>
                  <a:schemeClr val="bg1"/>
                </a:solidFill>
                <a:latin typeface="Madeleina Sans" panose="02000500000000000000" pitchFamily="2" charset="0"/>
              </a:rPr>
              <a:t>más juntas o separadas</a:t>
            </a:r>
            <a:r>
              <a:rPr lang="es-ES" sz="2400" dirty="0" smtClean="0">
                <a:solidFill>
                  <a:schemeClr val="bg1"/>
                </a:solidFill>
                <a:latin typeface="Madeleina Sans" panose="02000500000000000000" pitchFamily="2" charset="0"/>
              </a:rPr>
              <a:t>., se producen tipos </a:t>
            </a:r>
            <a:r>
              <a:rPr lang="es-ES" sz="2400" dirty="0">
                <a:solidFill>
                  <a:schemeClr val="bg1"/>
                </a:solidFill>
                <a:latin typeface="Madeleina Sans" panose="02000500000000000000" pitchFamily="2" charset="0"/>
              </a:rPr>
              <a:t>de luz, como la luz infrarroja, la luz ultravioleta o el espectro visible.</a:t>
            </a:r>
          </a:p>
          <a:p>
            <a:pPr algn="just"/>
            <a:endParaRPr lang="es-PE" dirty="0">
              <a:solidFill>
                <a:schemeClr val="bg1"/>
              </a:solidFill>
              <a:latin typeface="Madeleina Sans" panose="02000500000000000000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96854" y="3355931"/>
            <a:ext cx="24205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chemeClr val="bg1"/>
                </a:solidFill>
                <a:latin typeface="Madeleina Sans" panose="02000500000000000000" pitchFamily="2" charset="0"/>
              </a:rPr>
              <a:t>Conjunto de reglas básicas en la mezcla de percepción de colores para conseguir el efecto deseado combinando colores de luz o combinando colores reflejados en pigmentos.</a:t>
            </a:r>
            <a:endParaRPr lang="es-PE" sz="2000" dirty="0">
              <a:solidFill>
                <a:schemeClr val="bg1"/>
              </a:solidFill>
              <a:latin typeface="Madeleina Sans" panose="02000500000000000000" pitchFamily="2" charset="0"/>
            </a:endParaRPr>
          </a:p>
        </p:txBody>
      </p:sp>
      <p:cxnSp>
        <p:nvCxnSpPr>
          <p:cNvPr id="17" name="Conector angular 16"/>
          <p:cNvCxnSpPr/>
          <p:nvPr/>
        </p:nvCxnSpPr>
        <p:spPr>
          <a:xfrm rot="16200000" flipH="1">
            <a:off x="218158" y="732915"/>
            <a:ext cx="2620170" cy="1154336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>
            <a:off x="2105411" y="2007262"/>
            <a:ext cx="4626255" cy="1047110"/>
          </a:xfrm>
          <a:prstGeom prst="bentConnector3">
            <a:avLst>
              <a:gd name="adj1" fmla="val 11012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/>
          <p:nvPr/>
        </p:nvCxnSpPr>
        <p:spPr>
          <a:xfrm rot="16200000" flipH="1">
            <a:off x="266578" y="781334"/>
            <a:ext cx="2806305" cy="1176162"/>
          </a:xfrm>
          <a:prstGeom prst="bentConnector3">
            <a:avLst>
              <a:gd name="adj1" fmla="val 554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/>
          <p:nvPr/>
        </p:nvCxnSpPr>
        <p:spPr>
          <a:xfrm>
            <a:off x="2235986" y="2266474"/>
            <a:ext cx="4579393" cy="1089456"/>
          </a:xfrm>
          <a:prstGeom prst="bentConnector3">
            <a:avLst>
              <a:gd name="adj1" fmla="val 10574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Conector angular 2067"/>
          <p:cNvCxnSpPr/>
          <p:nvPr/>
        </p:nvCxnSpPr>
        <p:spPr>
          <a:xfrm rot="16200000" flipH="1">
            <a:off x="9150428" y="5892136"/>
            <a:ext cx="1408645" cy="512899"/>
          </a:xfrm>
          <a:prstGeom prst="bentConnector3">
            <a:avLst>
              <a:gd name="adj1" fmla="val 378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57"/>
          <p:cNvCxnSpPr/>
          <p:nvPr/>
        </p:nvCxnSpPr>
        <p:spPr>
          <a:xfrm rot="16200000" flipH="1">
            <a:off x="9236717" y="5845816"/>
            <a:ext cx="1481272" cy="5431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7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621733" cy="6858000"/>
          </a:xfrm>
          <a:prstGeom prst="rect">
            <a:avLst/>
          </a:prstGeom>
          <a:solidFill>
            <a:srgbClr val="A50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Rectángulo 17"/>
          <p:cNvSpPr/>
          <p:nvPr/>
        </p:nvSpPr>
        <p:spPr>
          <a:xfrm>
            <a:off x="501871" y="0"/>
            <a:ext cx="702398" cy="6858000"/>
          </a:xfrm>
          <a:prstGeom prst="rect">
            <a:avLst/>
          </a:prstGeom>
          <a:solidFill>
            <a:srgbClr val="851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1037332" y="0"/>
            <a:ext cx="694456" cy="6858000"/>
          </a:xfrm>
          <a:prstGeom prst="rect">
            <a:avLst/>
          </a:prstGeom>
          <a:solidFill>
            <a:srgbClr val="731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Rectángulo 19"/>
          <p:cNvSpPr/>
          <p:nvPr/>
        </p:nvSpPr>
        <p:spPr>
          <a:xfrm>
            <a:off x="4043096" y="0"/>
            <a:ext cx="742214" cy="6858000"/>
          </a:xfrm>
          <a:prstGeom prst="rect">
            <a:avLst/>
          </a:prstGeom>
          <a:solidFill>
            <a:srgbClr val="00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/>
        </p:nvSpPr>
        <p:spPr>
          <a:xfrm>
            <a:off x="3344167" y="0"/>
            <a:ext cx="766328" cy="6858000"/>
          </a:xfrm>
          <a:prstGeom prst="rect">
            <a:avLst/>
          </a:prstGeom>
          <a:solidFill>
            <a:srgbClr val="007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/>
          <p:cNvSpPr/>
          <p:nvPr/>
        </p:nvSpPr>
        <p:spPr>
          <a:xfrm>
            <a:off x="2715728" y="0"/>
            <a:ext cx="679956" cy="6858000"/>
          </a:xfrm>
          <a:prstGeom prst="rect">
            <a:avLst/>
          </a:prstGeom>
          <a:solidFill>
            <a:srgbClr val="004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/>
        </p:nvSpPr>
        <p:spPr>
          <a:xfrm>
            <a:off x="2134090" y="0"/>
            <a:ext cx="688811" cy="6858000"/>
          </a:xfrm>
          <a:prstGeom prst="rect">
            <a:avLst/>
          </a:prstGeom>
          <a:solidFill>
            <a:srgbClr val="302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/>
          <p:cNvSpPr/>
          <p:nvPr/>
        </p:nvSpPr>
        <p:spPr>
          <a:xfrm>
            <a:off x="1587887" y="0"/>
            <a:ext cx="665167" cy="6858000"/>
          </a:xfrm>
          <a:prstGeom prst="rect">
            <a:avLst/>
          </a:prstGeom>
          <a:solidFill>
            <a:srgbClr val="4D2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/>
          <p:cNvSpPr/>
          <p:nvPr/>
        </p:nvSpPr>
        <p:spPr>
          <a:xfrm>
            <a:off x="5950318" y="0"/>
            <a:ext cx="828009" cy="6858000"/>
          </a:xfrm>
          <a:prstGeom prst="rect">
            <a:avLst/>
          </a:prstGeom>
          <a:solidFill>
            <a:srgbClr val="00A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7029998" y="0"/>
            <a:ext cx="739034" cy="6858000"/>
          </a:xfrm>
          <a:prstGeom prst="rect">
            <a:avLst/>
          </a:prstGeom>
          <a:solidFill>
            <a:srgbClr val="3AB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/>
        </p:nvSpPr>
        <p:spPr>
          <a:xfrm>
            <a:off x="6586144" y="0"/>
            <a:ext cx="679097" cy="6858000"/>
          </a:xfrm>
          <a:prstGeom prst="rect">
            <a:avLst/>
          </a:prstGeom>
          <a:solidFill>
            <a:srgbClr val="00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/>
          <p:cNvSpPr/>
          <p:nvPr/>
        </p:nvSpPr>
        <p:spPr>
          <a:xfrm>
            <a:off x="7713499" y="0"/>
            <a:ext cx="614925" cy="6858000"/>
          </a:xfrm>
          <a:prstGeom prst="rect">
            <a:avLst/>
          </a:prstGeom>
          <a:solidFill>
            <a:srgbClr val="9AC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ectángulo 28"/>
          <p:cNvSpPr/>
          <p:nvPr/>
        </p:nvSpPr>
        <p:spPr>
          <a:xfrm>
            <a:off x="11170050" y="0"/>
            <a:ext cx="568950" cy="6858000"/>
          </a:xfrm>
          <a:prstGeom prst="rect">
            <a:avLst/>
          </a:prstGeom>
          <a:solidFill>
            <a:srgbClr val="FF5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5292665" y="0"/>
            <a:ext cx="696091" cy="6858000"/>
          </a:xfrm>
          <a:prstGeom prst="rect">
            <a:avLst/>
          </a:prstGeom>
          <a:solidFill>
            <a:srgbClr val="00A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/>
        </p:nvSpPr>
        <p:spPr>
          <a:xfrm>
            <a:off x="4720782" y="0"/>
            <a:ext cx="594667" cy="6858000"/>
          </a:xfrm>
          <a:prstGeom prst="rect">
            <a:avLst/>
          </a:prstGeom>
          <a:solidFill>
            <a:srgbClr val="00A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31"/>
          <p:cNvSpPr/>
          <p:nvPr/>
        </p:nvSpPr>
        <p:spPr>
          <a:xfrm>
            <a:off x="9402340" y="0"/>
            <a:ext cx="632194" cy="6858000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/>
          <p:cNvSpPr/>
          <p:nvPr/>
        </p:nvSpPr>
        <p:spPr>
          <a:xfrm>
            <a:off x="8834664" y="0"/>
            <a:ext cx="693630" cy="6858000"/>
          </a:xfrm>
          <a:prstGeom prst="rect">
            <a:avLst/>
          </a:prstGeom>
          <a:solidFill>
            <a:srgbClr val="FBE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33"/>
          <p:cNvSpPr/>
          <p:nvPr/>
        </p:nvSpPr>
        <p:spPr>
          <a:xfrm>
            <a:off x="8293874" y="0"/>
            <a:ext cx="586622" cy="6858000"/>
          </a:xfrm>
          <a:prstGeom prst="rect">
            <a:avLst/>
          </a:prstGeom>
          <a:solidFill>
            <a:srgbClr val="D3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34"/>
          <p:cNvSpPr/>
          <p:nvPr/>
        </p:nvSpPr>
        <p:spPr>
          <a:xfrm>
            <a:off x="10034534" y="0"/>
            <a:ext cx="597326" cy="6858000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35"/>
          <p:cNvSpPr/>
          <p:nvPr/>
        </p:nvSpPr>
        <p:spPr>
          <a:xfrm>
            <a:off x="10572724" y="0"/>
            <a:ext cx="597326" cy="6858000"/>
          </a:xfrm>
          <a:prstGeom prst="rect">
            <a:avLst/>
          </a:prstGeom>
          <a:solidFill>
            <a:srgbClr val="F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Rectángulo 36"/>
          <p:cNvSpPr/>
          <p:nvPr/>
        </p:nvSpPr>
        <p:spPr>
          <a:xfrm>
            <a:off x="11708240" y="0"/>
            <a:ext cx="656505" cy="6858000"/>
          </a:xfrm>
          <a:prstGeom prst="rect">
            <a:avLst/>
          </a:prstGeom>
          <a:solidFill>
            <a:srgbClr val="FF3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Rectángulo 37"/>
          <p:cNvSpPr/>
          <p:nvPr/>
        </p:nvSpPr>
        <p:spPr>
          <a:xfrm>
            <a:off x="12364745" y="0"/>
            <a:ext cx="470884" cy="6858000"/>
          </a:xfrm>
          <a:prstGeom prst="rect">
            <a:avLst/>
          </a:prstGeom>
          <a:solidFill>
            <a:srgbClr val="FF2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Elipse 38"/>
          <p:cNvSpPr/>
          <p:nvPr/>
        </p:nvSpPr>
        <p:spPr>
          <a:xfrm>
            <a:off x="6496111" y="361950"/>
            <a:ext cx="5939619" cy="5819775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200" dirty="0">
                <a:latin typeface="Madeleina Sans" panose="02000500000000000000" pitchFamily="2" charset="0"/>
              </a:rPr>
              <a:t>El </a:t>
            </a:r>
            <a:r>
              <a:rPr lang="es-ES" sz="3200" b="1" dirty="0">
                <a:latin typeface="Madeleina Sans" panose="02000500000000000000" pitchFamily="2" charset="0"/>
              </a:rPr>
              <a:t>espectro visible</a:t>
            </a:r>
            <a:r>
              <a:rPr lang="es-ES" sz="3200" dirty="0">
                <a:latin typeface="Madeleina Sans" panose="02000500000000000000" pitchFamily="2" charset="0"/>
              </a:rPr>
              <a:t> es aquel en el que la longitud de la onda está comprendida entre los 380 y los 770 nanómetros, ya que el ojo humano sólo es capaz de percibir esas longitudes de onda</a:t>
            </a:r>
            <a:endParaRPr lang="es-PE" sz="3200" dirty="0">
              <a:latin typeface="Madeleina Sans" panose="02000500000000000000" pitchFamily="2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01871" y="2038410"/>
            <a:ext cx="5677715" cy="23083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cked Mouse" panose="02000500000000000000" pitchFamily="50" charset="0"/>
              </a:rPr>
              <a:t>espectro      visible</a:t>
            </a:r>
          </a:p>
        </p:txBody>
      </p:sp>
    </p:spTree>
    <p:extLst>
      <p:ext uri="{BB962C8B-B14F-4D97-AF65-F5344CB8AC3E}">
        <p14:creationId xmlns:p14="http://schemas.microsoft.com/office/powerpoint/2010/main" val="2363408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60000">
              <a:srgbClr val="0070C0"/>
            </a:gs>
            <a:gs pos="93000">
              <a:srgbClr val="F0285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85" y="2073652"/>
            <a:ext cx="9886406" cy="42208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3241577" y="0"/>
            <a:ext cx="56060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Espectro visual</a:t>
            </a:r>
            <a:endParaRPr lang="es-PE" sz="8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20B0606020202050201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0" y="661719"/>
            <a:ext cx="30879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847599" y="636389"/>
            <a:ext cx="3344401" cy="253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9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35318" y="2067080"/>
            <a:ext cx="4187252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200" b="0" i="0" dirty="0" smtClean="0">
                <a:solidFill>
                  <a:schemeClr val="bg1"/>
                </a:solidFill>
                <a:effectLst/>
                <a:latin typeface="Madeleina Sans" panose="02000500000000000000" pitchFamily="2" charset="0"/>
              </a:rPr>
              <a:t>La percepción de la forma, de la profundidad o de la textura de los objetos está estrechamente ligada a la percepción de los colores que reflejan.</a:t>
            </a:r>
            <a:endParaRPr lang="es-PE" sz="3200" dirty="0">
              <a:solidFill>
                <a:schemeClr val="bg1"/>
              </a:solidFill>
              <a:latin typeface="Madeleina Sans" panose="020005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00">
                        <a14:foregroundMark x1="50800" y1="74600" x2="54400" y2="78600"/>
                        <a14:foregroundMark x1="56200" y1="80000" x2="72600" y2="84000"/>
                        <a14:foregroundMark x1="73600" y1="84000" x2="85200" y2="44600"/>
                        <a14:foregroundMark x1="72000" y1="45600" x2="72000" y2="45600"/>
                        <a14:foregroundMark x1="73400" y1="43000" x2="73400" y2="43000"/>
                        <a14:foregroundMark x1="90400" y1="61000" x2="92200" y2="77600"/>
                        <a14:foregroundMark x1="48800" y1="91800" x2="77600" y2="91400"/>
                        <a14:foregroundMark x1="73000" y1="74200" x2="73000" y2="74200"/>
                        <a14:foregroundMark x1="69800" y1="69800" x2="69800" y2="69800"/>
                        <a14:foregroundMark x1="73000" y1="65000" x2="73000" y2="65000"/>
                        <a14:foregroundMark x1="75200" y1="63200" x2="75200" y2="63200"/>
                        <a14:foregroundMark x1="75200" y1="63200" x2="75200" y2="63200"/>
                        <a14:foregroundMark x1="69400" y1="70000" x2="79600" y2="63800"/>
                        <a14:foregroundMark x1="79600" y1="63800" x2="79600" y2="63800"/>
                        <a14:foregroundMark x1="79600" y1="63800" x2="79600" y2="63800"/>
                        <a14:foregroundMark x1="80000" y1="61200" x2="87200" y2="70800"/>
                        <a14:foregroundMark x1="89000" y1="75000" x2="89000" y2="75000"/>
                        <a14:foregroundMark x1="73000" y1="85000" x2="88200" y2="75000"/>
                        <a14:foregroundMark x1="84400" y1="38200" x2="91200" y2="44000"/>
                        <a14:foregroundMark x1="89200" y1="49600" x2="91000" y2="67800"/>
                        <a14:foregroundMark x1="94200" y1="55400" x2="96200" y2="74200"/>
                        <a14:foregroundMark x1="62600" y1="89400" x2="78200" y2="90800"/>
                        <a14:foregroundMark x1="78400" y1="93000" x2="93400" y2="75200"/>
                        <a14:foregroundMark x1="51800" y1="96800" x2="69600" y2="96600"/>
                        <a14:foregroundMark x1="65800" y1="96800" x2="81400" y2="93000"/>
                        <a14:foregroundMark x1="77000" y1="94800" x2="90200" y2="85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081" y="418163"/>
            <a:ext cx="5975767" cy="5975767"/>
          </a:xfrm>
          <a:prstGeom prst="rect">
            <a:avLst/>
          </a:prstGeom>
        </p:spPr>
      </p:pic>
      <p:cxnSp>
        <p:nvCxnSpPr>
          <p:cNvPr id="11" name="Conector angular 10"/>
          <p:cNvCxnSpPr>
            <a:stCxn id="3" idx="0"/>
          </p:cNvCxnSpPr>
          <p:nvPr/>
        </p:nvCxnSpPr>
        <p:spPr>
          <a:xfrm rot="5400000" flipH="1" flipV="1">
            <a:off x="8775024" y="453918"/>
            <a:ext cx="2067082" cy="1159243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endCxn id="3" idx="2"/>
          </p:cNvCxnSpPr>
          <p:nvPr/>
        </p:nvCxnSpPr>
        <p:spPr>
          <a:xfrm rot="5400000" flipH="1" flipV="1">
            <a:off x="7488796" y="5117853"/>
            <a:ext cx="1743932" cy="1736363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/>
          <p:nvPr/>
        </p:nvCxnSpPr>
        <p:spPr>
          <a:xfrm flipV="1">
            <a:off x="5508882" y="2398426"/>
            <a:ext cx="1626438" cy="25577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 flipV="1">
            <a:off x="5317756" y="4799235"/>
            <a:ext cx="1817562" cy="1292357"/>
          </a:xfrm>
          <a:prstGeom prst="bentConnector3">
            <a:avLst>
              <a:gd name="adj1" fmla="val 5742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4" descr="Imagen relacionada"/>
          <p:cNvSpPr>
            <a:spLocks noChangeAspect="1" noChangeArrowheads="1"/>
          </p:cNvSpPr>
          <p:nvPr/>
        </p:nvSpPr>
        <p:spPr bwMode="auto">
          <a:xfrm>
            <a:off x="2605787" y="26541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6" b="89776" l="0" r="100000">
                        <a14:foregroundMark x1="49361" y1="38498" x2="49361" y2="38498"/>
                        <a14:foregroundMark x1="87061" y1="44888" x2="87061" y2="44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46" y="2654196"/>
            <a:ext cx="1951104" cy="19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81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6283" y="28615"/>
            <a:ext cx="488431" cy="196371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10573062" y="5282367"/>
            <a:ext cx="1618938" cy="16214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10148341" y="1304144"/>
            <a:ext cx="914400" cy="9144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979357" y="448456"/>
            <a:ext cx="794478" cy="72077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1619765" y="6302117"/>
            <a:ext cx="1558978" cy="5558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11313415" y="448456"/>
            <a:ext cx="851943" cy="8556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0" y="1010470"/>
            <a:ext cx="484002" cy="172511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821" y="1076317"/>
            <a:ext cx="792549" cy="7193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104" y="5794772"/>
            <a:ext cx="1560711" cy="55478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68" y="5908683"/>
            <a:ext cx="969317" cy="96931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66529" y="5092599"/>
            <a:ext cx="567468" cy="176540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882" y="4906633"/>
            <a:ext cx="914479" cy="91447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765" y="5391292"/>
            <a:ext cx="914479" cy="91447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300" y="66599"/>
            <a:ext cx="467178" cy="46717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3825" y="4914918"/>
            <a:ext cx="487722" cy="1963082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620468" y="3399183"/>
            <a:ext cx="532471" cy="536713"/>
          </a:xfrm>
          <a:prstGeom prst="ellipse">
            <a:avLst/>
          </a:prstGeom>
          <a:solidFill>
            <a:srgbClr val="008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Elipse 20"/>
          <p:cNvSpPr/>
          <p:nvPr/>
        </p:nvSpPr>
        <p:spPr>
          <a:xfrm>
            <a:off x="9820836" y="694041"/>
            <a:ext cx="655009" cy="695739"/>
          </a:xfrm>
          <a:prstGeom prst="ellipse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Elipse 21"/>
          <p:cNvSpPr/>
          <p:nvPr/>
        </p:nvSpPr>
        <p:spPr>
          <a:xfrm>
            <a:off x="8723864" y="5408128"/>
            <a:ext cx="1019663" cy="1036687"/>
          </a:xfrm>
          <a:prstGeom prst="ellipse">
            <a:avLst/>
          </a:prstGeom>
          <a:solidFill>
            <a:srgbClr val="02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Elipse 22"/>
          <p:cNvSpPr/>
          <p:nvPr/>
        </p:nvSpPr>
        <p:spPr>
          <a:xfrm>
            <a:off x="11382531" y="3419062"/>
            <a:ext cx="647731" cy="663598"/>
          </a:xfrm>
          <a:prstGeom prst="ellipse">
            <a:avLst/>
          </a:prstGeom>
          <a:solidFill>
            <a:srgbClr val="FF0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/>
          <p:cNvSpPr/>
          <p:nvPr/>
        </p:nvSpPr>
        <p:spPr>
          <a:xfrm>
            <a:off x="2649575" y="5500661"/>
            <a:ext cx="655009" cy="695739"/>
          </a:xfrm>
          <a:prstGeom prst="ellipse">
            <a:avLst/>
          </a:prstGeom>
          <a:solidFill>
            <a:srgbClr val="100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/>
          <p:cNvSpPr txBox="1"/>
          <p:nvPr/>
        </p:nvSpPr>
        <p:spPr>
          <a:xfrm>
            <a:off x="3178743" y="1893412"/>
            <a:ext cx="60837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600" dirty="0" smtClean="0">
                <a:latin typeface="Personality DEMO" panose="02000506000000020004" pitchFamily="50" charset="0"/>
                <a:ea typeface="Yu Mincho Light" panose="02020300000000000000" pitchFamily="18" charset="-128"/>
              </a:rPr>
              <a:t>El color </a:t>
            </a:r>
            <a:endParaRPr lang="es-PE" sz="16600" dirty="0">
              <a:latin typeface="Personality DEMO" panose="02000506000000020004" pitchFamily="50" charset="0"/>
              <a:ea typeface="Yu Mincho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28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36713" y="1184223"/>
            <a:ext cx="5585791" cy="5355725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dirty="0">
                <a:solidFill>
                  <a:schemeClr val="bg1"/>
                </a:solidFill>
                <a:latin typeface="Madeleina Sans" panose="02000500000000000000" pitchFamily="2" charset="0"/>
              </a:rPr>
              <a:t>El </a:t>
            </a:r>
            <a:r>
              <a:rPr lang="es-ES" sz="2800" dirty="0" smtClean="0">
                <a:solidFill>
                  <a:schemeClr val="bg1"/>
                </a:solidFill>
                <a:latin typeface="Madeleina Sans" panose="02000500000000000000" pitchFamily="2" charset="0"/>
              </a:rPr>
              <a:t>color</a:t>
            </a:r>
            <a:r>
              <a:rPr lang="es-ES" sz="2800" dirty="0">
                <a:solidFill>
                  <a:schemeClr val="bg1"/>
                </a:solidFill>
                <a:latin typeface="Madeleina Sans" panose="02000500000000000000" pitchFamily="2" charset="0"/>
              </a:rPr>
              <a:t> es una impresión visual que tiene el sujeto del objeto. En consecuencia, es el resultado de un proceso múltiple donde intervienen distintos elementos, factores y procesos (físicos, biológicos y </a:t>
            </a:r>
            <a:endParaRPr lang="es-ES" sz="2800" dirty="0" smtClean="0">
              <a:solidFill>
                <a:schemeClr val="bg1"/>
              </a:solidFill>
              <a:latin typeface="Madeleina Sans" panose="02000500000000000000" pitchFamily="2" charset="0"/>
            </a:endParaRPr>
          </a:p>
          <a:p>
            <a:pPr algn="just"/>
            <a:r>
              <a:rPr lang="es-ES" sz="2800" dirty="0" smtClean="0">
                <a:solidFill>
                  <a:schemeClr val="bg1"/>
                </a:solidFill>
                <a:latin typeface="Madeleina Sans" panose="02000500000000000000" pitchFamily="2" charset="0"/>
              </a:rPr>
              <a:t>nuero-psicológicos</a:t>
            </a:r>
            <a:r>
              <a:rPr lang="es-ES" sz="2800" dirty="0">
                <a:solidFill>
                  <a:schemeClr val="bg1"/>
                </a:solidFill>
                <a:latin typeface="Madeleina Sans" panose="02000500000000000000" pitchFamily="2" charset="0"/>
              </a:rPr>
              <a:t>)</a:t>
            </a:r>
            <a:endParaRPr lang="es-PE" sz="2800" dirty="0">
              <a:solidFill>
                <a:schemeClr val="bg1"/>
              </a:solidFill>
              <a:latin typeface="Madeleina Sans" panose="02000500000000000000" pitchFamily="2" charset="0"/>
            </a:endParaRPr>
          </a:p>
        </p:txBody>
      </p:sp>
      <p:cxnSp>
        <p:nvCxnSpPr>
          <p:cNvPr id="7" name="Conector angular 6"/>
          <p:cNvCxnSpPr/>
          <p:nvPr/>
        </p:nvCxnSpPr>
        <p:spPr>
          <a:xfrm flipV="1">
            <a:off x="727893" y="622092"/>
            <a:ext cx="5908622" cy="2199805"/>
          </a:xfrm>
          <a:prstGeom prst="bentConnector3">
            <a:avLst>
              <a:gd name="adj1" fmla="val -4292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/>
          <p:nvPr/>
        </p:nvCxnSpPr>
        <p:spPr>
          <a:xfrm rot="10800000">
            <a:off x="5741886" y="5100402"/>
            <a:ext cx="2909939" cy="1148624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>
            <a:off x="8651824" y="3862085"/>
            <a:ext cx="1" cy="238694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684" y="0"/>
            <a:ext cx="5328224" cy="40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77078"/>
            <a:ext cx="12192000" cy="6380922"/>
          </a:xfrm>
          <a:custGeom>
            <a:avLst/>
            <a:gdLst>
              <a:gd name="connsiteX0" fmla="*/ 0 w 10257182"/>
              <a:gd name="connsiteY0" fmla="*/ 0 h 4790661"/>
              <a:gd name="connsiteX1" fmla="*/ 10257182 w 10257182"/>
              <a:gd name="connsiteY1" fmla="*/ 0 h 4790661"/>
              <a:gd name="connsiteX2" fmla="*/ 10257182 w 10257182"/>
              <a:gd name="connsiteY2" fmla="*/ 4790661 h 4790661"/>
              <a:gd name="connsiteX3" fmla="*/ 0 w 10257182"/>
              <a:gd name="connsiteY3" fmla="*/ 4790661 h 4790661"/>
              <a:gd name="connsiteX4" fmla="*/ 0 w 10257182"/>
              <a:gd name="connsiteY4" fmla="*/ 0 h 4790661"/>
              <a:gd name="connsiteX0" fmla="*/ 0 w 11131826"/>
              <a:gd name="connsiteY0" fmla="*/ 457200 h 4790661"/>
              <a:gd name="connsiteX1" fmla="*/ 11131826 w 11131826"/>
              <a:gd name="connsiteY1" fmla="*/ 0 h 4790661"/>
              <a:gd name="connsiteX2" fmla="*/ 11131826 w 11131826"/>
              <a:gd name="connsiteY2" fmla="*/ 4790661 h 4790661"/>
              <a:gd name="connsiteX3" fmla="*/ 874644 w 11131826"/>
              <a:gd name="connsiteY3" fmla="*/ 4790661 h 4790661"/>
              <a:gd name="connsiteX4" fmla="*/ 0 w 11131826"/>
              <a:gd name="connsiteY4" fmla="*/ 457200 h 4790661"/>
              <a:gd name="connsiteX0" fmla="*/ 0 w 11926956"/>
              <a:gd name="connsiteY0" fmla="*/ 1133061 h 5466522"/>
              <a:gd name="connsiteX1" fmla="*/ 11926956 w 11926956"/>
              <a:gd name="connsiteY1" fmla="*/ 0 h 5466522"/>
              <a:gd name="connsiteX2" fmla="*/ 11131826 w 11926956"/>
              <a:gd name="connsiteY2" fmla="*/ 5466522 h 5466522"/>
              <a:gd name="connsiteX3" fmla="*/ 874644 w 11926956"/>
              <a:gd name="connsiteY3" fmla="*/ 5466522 h 5466522"/>
              <a:gd name="connsiteX4" fmla="*/ 0 w 11926956"/>
              <a:gd name="connsiteY4" fmla="*/ 1133061 h 5466522"/>
              <a:gd name="connsiteX0" fmla="*/ 0 w 11926956"/>
              <a:gd name="connsiteY0" fmla="*/ 1133061 h 6698974"/>
              <a:gd name="connsiteX1" fmla="*/ 11926956 w 11926956"/>
              <a:gd name="connsiteY1" fmla="*/ 0 h 6698974"/>
              <a:gd name="connsiteX2" fmla="*/ 11131826 w 11926956"/>
              <a:gd name="connsiteY2" fmla="*/ 5466522 h 6698974"/>
              <a:gd name="connsiteX3" fmla="*/ 874644 w 11926956"/>
              <a:gd name="connsiteY3" fmla="*/ 6698974 h 6698974"/>
              <a:gd name="connsiteX4" fmla="*/ 0 w 11926956"/>
              <a:gd name="connsiteY4" fmla="*/ 1133061 h 6698974"/>
              <a:gd name="connsiteX0" fmla="*/ 0 w 11926956"/>
              <a:gd name="connsiteY0" fmla="*/ 1133061 h 6698974"/>
              <a:gd name="connsiteX1" fmla="*/ 11926956 w 11926956"/>
              <a:gd name="connsiteY1" fmla="*/ 0 h 6698974"/>
              <a:gd name="connsiteX2" fmla="*/ 11270974 w 11926956"/>
              <a:gd name="connsiteY2" fmla="*/ 6261653 h 6698974"/>
              <a:gd name="connsiteX3" fmla="*/ 874644 w 11926956"/>
              <a:gd name="connsiteY3" fmla="*/ 6698974 h 6698974"/>
              <a:gd name="connsiteX4" fmla="*/ 0 w 11926956"/>
              <a:gd name="connsiteY4" fmla="*/ 1133061 h 6698974"/>
              <a:gd name="connsiteX0" fmla="*/ 0 w 11926956"/>
              <a:gd name="connsiteY0" fmla="*/ 1133061 h 6698974"/>
              <a:gd name="connsiteX1" fmla="*/ 11926956 w 11926956"/>
              <a:gd name="connsiteY1" fmla="*/ 0 h 6698974"/>
              <a:gd name="connsiteX2" fmla="*/ 11270974 w 11926956"/>
              <a:gd name="connsiteY2" fmla="*/ 6261653 h 6698974"/>
              <a:gd name="connsiteX3" fmla="*/ 10296939 w 11926956"/>
              <a:gd name="connsiteY3" fmla="*/ 6559826 h 6698974"/>
              <a:gd name="connsiteX4" fmla="*/ 874644 w 11926956"/>
              <a:gd name="connsiteY4" fmla="*/ 6698974 h 6698974"/>
              <a:gd name="connsiteX5" fmla="*/ 0 w 11926956"/>
              <a:gd name="connsiteY5" fmla="*/ 1133061 h 6698974"/>
              <a:gd name="connsiteX0" fmla="*/ 0 w 11926956"/>
              <a:gd name="connsiteY0" fmla="*/ 1133061 h 6738898"/>
              <a:gd name="connsiteX1" fmla="*/ 11926956 w 11926956"/>
              <a:gd name="connsiteY1" fmla="*/ 0 h 6738898"/>
              <a:gd name="connsiteX2" fmla="*/ 10793896 w 11926956"/>
              <a:gd name="connsiteY2" fmla="*/ 6738731 h 6738898"/>
              <a:gd name="connsiteX3" fmla="*/ 10296939 w 11926956"/>
              <a:gd name="connsiteY3" fmla="*/ 6559826 h 6738898"/>
              <a:gd name="connsiteX4" fmla="*/ 874644 w 11926956"/>
              <a:gd name="connsiteY4" fmla="*/ 6698974 h 6738898"/>
              <a:gd name="connsiteX5" fmla="*/ 0 w 11926956"/>
              <a:gd name="connsiteY5" fmla="*/ 1133061 h 6738898"/>
              <a:gd name="connsiteX0" fmla="*/ 0 w 11926956"/>
              <a:gd name="connsiteY0" fmla="*/ 1133061 h 6739305"/>
              <a:gd name="connsiteX1" fmla="*/ 11926956 w 11926956"/>
              <a:gd name="connsiteY1" fmla="*/ 0 h 6739305"/>
              <a:gd name="connsiteX2" fmla="*/ 10793896 w 11926956"/>
              <a:gd name="connsiteY2" fmla="*/ 6738731 h 6739305"/>
              <a:gd name="connsiteX3" fmla="*/ 9819861 w 11926956"/>
              <a:gd name="connsiteY3" fmla="*/ 6698974 h 6739305"/>
              <a:gd name="connsiteX4" fmla="*/ 874644 w 11926956"/>
              <a:gd name="connsiteY4" fmla="*/ 6698974 h 6739305"/>
              <a:gd name="connsiteX5" fmla="*/ 0 w 11926956"/>
              <a:gd name="connsiteY5" fmla="*/ 1133061 h 6739305"/>
              <a:gd name="connsiteX0" fmla="*/ 0 w 11946834"/>
              <a:gd name="connsiteY0" fmla="*/ 1967948 h 6739305"/>
              <a:gd name="connsiteX1" fmla="*/ 11946834 w 11946834"/>
              <a:gd name="connsiteY1" fmla="*/ 0 h 6739305"/>
              <a:gd name="connsiteX2" fmla="*/ 10813774 w 11946834"/>
              <a:gd name="connsiteY2" fmla="*/ 6738731 h 6739305"/>
              <a:gd name="connsiteX3" fmla="*/ 9839739 w 11946834"/>
              <a:gd name="connsiteY3" fmla="*/ 6698974 h 6739305"/>
              <a:gd name="connsiteX4" fmla="*/ 894522 w 11946834"/>
              <a:gd name="connsiteY4" fmla="*/ 6698974 h 6739305"/>
              <a:gd name="connsiteX5" fmla="*/ 0 w 11946834"/>
              <a:gd name="connsiteY5" fmla="*/ 1967948 h 673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6834" h="6739305">
                <a:moveTo>
                  <a:pt x="0" y="1967948"/>
                </a:moveTo>
                <a:lnTo>
                  <a:pt x="11946834" y="0"/>
                </a:lnTo>
                <a:lnTo>
                  <a:pt x="10813774" y="6738731"/>
                </a:lnTo>
                <a:cubicBezTo>
                  <a:pt x="10740887" y="6745357"/>
                  <a:pt x="9912626" y="6692348"/>
                  <a:pt x="9839739" y="6698974"/>
                </a:cubicBezTo>
                <a:lnTo>
                  <a:pt x="894522" y="6698974"/>
                </a:lnTo>
                <a:lnTo>
                  <a:pt x="0" y="1967948"/>
                </a:lnTo>
                <a:close/>
              </a:path>
            </a:pathLst>
          </a:custGeom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 rot="21056456">
            <a:off x="66860" y="488711"/>
            <a:ext cx="75392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Color</a:t>
            </a:r>
            <a:r>
              <a:rPr lang="es-ES" sz="6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r>
              <a:rPr lang="es-ES" sz="6600" dirty="0" smtClean="0">
                <a:latin typeface="Bebas Neue" panose="020B0606020202050201" pitchFamily="34" charset="0"/>
              </a:rPr>
              <a:t>físico o color luz</a:t>
            </a:r>
            <a:r>
              <a:rPr lang="es-ES" sz="6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s-PE" sz="6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10800000" flipV="1">
            <a:off x="1030401" y="2570954"/>
            <a:ext cx="5065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atin typeface="Madeleina Sans" panose="02000500000000000000" pitchFamily="2" charset="0"/>
              </a:rPr>
              <a:t>El color que percibimos por la luz es inmaterial, proveniente de los rayos del sol o proyectores artificiales. Como referencia de luz se toma los rayos que provienen del sol al mediodía.</a:t>
            </a:r>
            <a:endParaRPr lang="es-PE" sz="3200" dirty="0">
              <a:latin typeface="Madeleina Sans" panose="02000500000000000000" pitchFamily="2" charset="0"/>
            </a:endParaRPr>
          </a:p>
        </p:txBody>
      </p:sp>
      <p:pic>
        <p:nvPicPr>
          <p:cNvPr id="9" name="Picture 2" descr="Resultado de imagen para el color fisico ejemp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7339"/>
            <a:ext cx="5406887" cy="36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0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0" y="1928190"/>
            <a:ext cx="5307496" cy="49298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307975" y="2170693"/>
            <a:ext cx="4648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0" i="0" dirty="0" smtClean="0">
                <a:solidFill>
                  <a:srgbClr val="000000"/>
                </a:solidFill>
                <a:effectLst/>
                <a:latin typeface="Madeleina Sans" panose="02000500000000000000" pitchFamily="2" charset="0"/>
              </a:rPr>
              <a:t>Los colores que obtenemos por la descomposición de las luz solar o artificialmente, utilizando focos emisores de luz de una determinada longitud de onda, se denominan </a:t>
            </a:r>
            <a:r>
              <a:rPr lang="es-ES" sz="3600" b="1" i="1" dirty="0" smtClean="0">
                <a:solidFill>
                  <a:srgbClr val="000000"/>
                </a:solidFill>
                <a:effectLst/>
                <a:latin typeface="Madeleina Sans" panose="02000500000000000000" pitchFamily="2" charset="0"/>
              </a:rPr>
              <a:t>colores aditivos</a:t>
            </a:r>
            <a:r>
              <a:rPr lang="es-ES" sz="3600" b="0" i="0" dirty="0" smtClean="0">
                <a:solidFill>
                  <a:srgbClr val="000000"/>
                </a:solidFill>
                <a:effectLst/>
                <a:latin typeface="Madeleina Sans" panose="02000500000000000000" pitchFamily="2" charset="0"/>
              </a:rPr>
              <a:t>. </a:t>
            </a:r>
            <a:endParaRPr lang="es-PE" sz="3600" dirty="0">
              <a:latin typeface="Madeleina Sans" panose="02000500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31" y="7937"/>
            <a:ext cx="55340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58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342</Words>
  <Application>Microsoft Office PowerPoint</Application>
  <PresentationFormat>Panorámica</PresentationFormat>
  <Paragraphs>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Yu Mincho Light</vt:lpstr>
      <vt:lpstr>Arial</vt:lpstr>
      <vt:lpstr>Arial Rounded MT Bold</vt:lpstr>
      <vt:lpstr>Bebas Neue</vt:lpstr>
      <vt:lpstr>Calibri</vt:lpstr>
      <vt:lpstr>Calibri Light</vt:lpstr>
      <vt:lpstr>Madeleina Sans</vt:lpstr>
      <vt:lpstr>Personality DEMO</vt:lpstr>
      <vt:lpstr>Wicked Mouse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del color</dc:title>
  <dc:creator>Full name</dc:creator>
  <cp:lastModifiedBy>Full name</cp:lastModifiedBy>
  <cp:revision>26</cp:revision>
  <dcterms:created xsi:type="dcterms:W3CDTF">2018-10-10T23:11:12Z</dcterms:created>
  <dcterms:modified xsi:type="dcterms:W3CDTF">2018-10-11T03:32:52Z</dcterms:modified>
</cp:coreProperties>
</file>